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9" r:id="rId25"/>
    <p:sldId id="309" r:id="rId26"/>
    <p:sldId id="310" r:id="rId27"/>
    <p:sldId id="311" r:id="rId28"/>
    <p:sldId id="312" r:id="rId29"/>
    <p:sldId id="313" r:id="rId30"/>
    <p:sldId id="305" r:id="rId31"/>
    <p:sldId id="306" r:id="rId32"/>
    <p:sldId id="307" r:id="rId33"/>
    <p:sldId id="308" r:id="rId3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31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58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1933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97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64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17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1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69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45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73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76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DA691-05A3-4E66-B841-9515CF1471F8}" type="datetimeFigureOut">
              <a:rPr lang="cs-CZ" smtClean="0"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E82CC-D163-48FC-9013-7C88E99FBC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1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630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bude stav, pokud město začne čerpat    150 000 000 Kč na výstavbu haly Polárka?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0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bude stav, pokud město začne čerpat    150 000 000 Kč na výstavbu haly Polárka?</a:t>
            </a:r>
          </a:p>
          <a:p>
            <a:pPr lvl="1"/>
            <a:r>
              <a:rPr lang="cs-CZ" dirty="0" smtClean="0"/>
              <a:t>Stavba bude trvat cca 18 měsíců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2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bude stav, pokud město začne čerpat    150 000 000 Kč na výstavbu haly Polárka?</a:t>
            </a:r>
          </a:p>
          <a:p>
            <a:pPr lvl="1"/>
            <a:r>
              <a:rPr lang="cs-CZ" dirty="0" smtClean="0"/>
              <a:t>Stavba bude trvat cca 18 měsíců</a:t>
            </a:r>
          </a:p>
          <a:p>
            <a:pPr lvl="1"/>
            <a:r>
              <a:rPr lang="cs-CZ" dirty="0"/>
              <a:t>Předpoklad je, že fakturace cca </a:t>
            </a:r>
            <a:r>
              <a:rPr lang="cs-CZ" dirty="0" smtClean="0"/>
              <a:t>130 </a:t>
            </a:r>
            <a:r>
              <a:rPr lang="cs-CZ" dirty="0"/>
              <a:t>000 000 proběhne v roce 2013</a:t>
            </a:r>
          </a:p>
        </p:txBody>
      </p:sp>
    </p:spTree>
    <p:extLst>
      <p:ext uri="{BB962C8B-B14F-4D97-AF65-F5344CB8AC3E}">
        <p14:creationId xmlns:p14="http://schemas.microsoft.com/office/powerpoint/2010/main" val="23991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bude stav, pokud město začne čerpat    150 000 000 Kč na výstavbu haly Polárka?</a:t>
            </a:r>
          </a:p>
          <a:p>
            <a:pPr lvl="1"/>
            <a:r>
              <a:rPr lang="cs-CZ" dirty="0" smtClean="0"/>
              <a:t>Stavba bude trvat cca 18 měsíců</a:t>
            </a:r>
          </a:p>
          <a:p>
            <a:pPr lvl="1"/>
            <a:r>
              <a:rPr lang="cs-CZ" dirty="0" smtClean="0"/>
              <a:t>Předpoklad je, že fakturace cca 130 000 000 proběhne v roce 2013</a:t>
            </a:r>
          </a:p>
          <a:p>
            <a:pPr lvl="1"/>
            <a:r>
              <a:rPr lang="cs-CZ" dirty="0" smtClean="0"/>
              <a:t>V roce 2014 pak cca 150 000 000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179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77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48821"/>
              </p:ext>
            </p:extLst>
          </p:nvPr>
        </p:nvGraphicFramePr>
        <p:xfrm>
          <a:off x="457200" y="1600200"/>
          <a:ext cx="822960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58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632469"/>
              </p:ext>
            </p:extLst>
          </p:nvPr>
        </p:nvGraphicFramePr>
        <p:xfrm>
          <a:off x="457200" y="1600200"/>
          <a:ext cx="822960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48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279462"/>
              </p:ext>
            </p:extLst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47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712162"/>
              </p:ext>
            </p:extLst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33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358721"/>
              </p:ext>
            </p:extLst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na zadluženosti města?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58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115942"/>
              </p:ext>
            </p:extLst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71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347057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12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479527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</a:t>
                      </a:r>
                      <a:r>
                        <a:rPr lang="cs-CZ" smtClean="0"/>
                        <a:t>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</a:t>
                      </a:r>
                      <a:r>
                        <a:rPr lang="cs-CZ" baseline="0" dirty="0" smtClean="0"/>
                        <a:t>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93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762996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76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906974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415 605 000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255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601756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415 605 000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37890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 začátku volebního období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31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088679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415 605 000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37890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 začátku volebního období			</a:t>
            </a:r>
            <a:r>
              <a:rPr lang="cs-CZ" b="1" dirty="0" smtClean="0">
                <a:solidFill>
                  <a:srgbClr val="FF0000"/>
                </a:solidFill>
              </a:rPr>
              <a:t>433 570 000 Kč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33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915328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415 605 000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378904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 začátku volebního období			</a:t>
            </a:r>
            <a:r>
              <a:rPr lang="cs-CZ" b="1" dirty="0" smtClean="0">
                <a:solidFill>
                  <a:srgbClr val="FF0000"/>
                </a:solidFill>
              </a:rPr>
              <a:t>433 570 000 Kč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dirty="0" smtClean="0"/>
              <a:t>Na konci volebního období	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517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224913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415 605 000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3789040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 začátku volebního období			</a:t>
            </a:r>
            <a:r>
              <a:rPr lang="cs-CZ" b="1" dirty="0" smtClean="0">
                <a:solidFill>
                  <a:srgbClr val="FF0000"/>
                </a:solidFill>
              </a:rPr>
              <a:t>433 570 000 Kč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dirty="0" smtClean="0"/>
              <a:t>Na konci volebního období			</a:t>
            </a:r>
            <a:r>
              <a:rPr lang="cs-CZ" b="1" dirty="0" smtClean="0">
                <a:solidFill>
                  <a:srgbClr val="FF0000"/>
                </a:solidFill>
              </a:rPr>
              <a:t>415 605 000 Kč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9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411376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2010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433 570 000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2011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353 723 000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2012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315 354 000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2013 - očekáváný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349 429 000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Stav k 31. 12. 2014</a:t>
                      </a:r>
                      <a:r>
                        <a:rPr lang="cs-CZ" baseline="0" dirty="0" smtClean="0"/>
                        <a:t> - očekávaný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415 605 000 Kč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3789040"/>
            <a:ext cx="820891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 začátku volebního období			</a:t>
            </a:r>
            <a:r>
              <a:rPr lang="cs-CZ" b="1" dirty="0" smtClean="0">
                <a:solidFill>
                  <a:srgbClr val="FF0000"/>
                </a:solidFill>
              </a:rPr>
              <a:t>433 570 000 Kč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dirty="0" smtClean="0"/>
              <a:t>Na konci volebního období			</a:t>
            </a:r>
            <a:r>
              <a:rPr lang="cs-CZ" b="1" dirty="0" smtClean="0">
                <a:solidFill>
                  <a:srgbClr val="FF0000"/>
                </a:solidFill>
              </a:rPr>
              <a:t>415 605 000 Kč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FF0000"/>
                </a:solidFill>
              </a:rPr>
              <a:t>Zadluženost klesne o cca 18 000 000 Kč a město postaví novou halu Polárka!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01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na zadluženosti města?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Bude na konci volebního období zadluženost vyšší než na začátku?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048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na zadluženosti města?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839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na zadluženosti města?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Vzhledem k úsporám učiněným v letech 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2010 – 2013 nijak výrazným způsobem.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24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na zadluženosti města?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Vzhledem k úsporám učiněným v letech 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2010 – 2013 nijak výrazným způsobem.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Bude na konci volebního období zadluženost vyšší než na začátku?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367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</a:t>
            </a:r>
            <a:r>
              <a:rPr lang="cs-CZ" smtClean="0"/>
              <a:t>na zadluženosti </a:t>
            </a:r>
            <a:r>
              <a:rPr lang="cs-CZ" dirty="0" smtClean="0"/>
              <a:t>města?</a:t>
            </a:r>
            <a:endParaRPr lang="cs-CZ" dirty="0"/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Vzhledem k úsporám učiněným v letech 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0000"/>
                </a:solidFill>
              </a:rPr>
              <a:t>2010 – 2013 nijak výrazným způsobem.</a:t>
            </a: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Bude na konci volebního období zadluženost vyšší než na začátku?</a:t>
            </a:r>
          </a:p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NE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802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Zadluženost města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se projeví výstavba Polárky na zadluženosti města?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Bude na konci volebního období zadluženost vyšší než na začátku?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13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Průběžný stav zadluženosti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Stav k 31. 12. 2012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75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Průběžný stav zadluženosti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Stav k 31. 12. 2012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315 354 000 Kč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67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Průběžný stav zadluženosti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Stav k 31. 12. 2012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315 354 000 Kč</a:t>
            </a:r>
          </a:p>
          <a:p>
            <a:endParaRPr lang="cs-CZ" dirty="0" smtClean="0"/>
          </a:p>
          <a:p>
            <a:r>
              <a:rPr lang="cs-CZ" dirty="0" smtClean="0"/>
              <a:t>Stav po 1. změně rozpočtu </a:t>
            </a:r>
            <a:r>
              <a:rPr lang="cs-CZ" dirty="0" smtClean="0"/>
              <a:t>k 31</a:t>
            </a:r>
            <a:r>
              <a:rPr lang="cs-CZ" dirty="0" smtClean="0"/>
              <a:t>. 12. 2013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144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Průběžný stav zadluženosti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Stav k 31. 12. 2012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315 354 000 Kč</a:t>
            </a:r>
          </a:p>
          <a:p>
            <a:endParaRPr lang="cs-CZ" dirty="0" smtClean="0"/>
          </a:p>
          <a:p>
            <a:r>
              <a:rPr lang="cs-CZ" dirty="0" smtClean="0"/>
              <a:t>Stav po 1. změně rozpočtu </a:t>
            </a:r>
            <a:r>
              <a:rPr lang="cs-CZ" dirty="0" smtClean="0"/>
              <a:t>k </a:t>
            </a:r>
            <a:r>
              <a:rPr lang="cs-CZ" dirty="0" smtClean="0"/>
              <a:t>31. 12. 2013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231 454 000 Kč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58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 při schválení nového úvěru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03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1105</Words>
  <Application>Microsoft Office PowerPoint</Application>
  <PresentationFormat>Předvádění na obrazovce (4:3)</PresentationFormat>
  <Paragraphs>199</Paragraphs>
  <Slides>33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4" baseType="lpstr">
      <vt:lpstr>Motiv systému Office</vt:lpstr>
      <vt:lpstr>Zadluženost města</vt:lpstr>
      <vt:lpstr>Zadluženost města</vt:lpstr>
      <vt:lpstr>Zadluženost města</vt:lpstr>
      <vt:lpstr>Zadluženost města</vt:lpstr>
      <vt:lpstr>Průběžný stav zadluženosti</vt:lpstr>
      <vt:lpstr>Průběžný stav zadluženosti</vt:lpstr>
      <vt:lpstr>Průběžný stav zadluženosti</vt:lpstr>
      <vt:lpstr>Průběžný stav zadluženosti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Stav při schválení nového úvěru</vt:lpstr>
      <vt:lpstr>Zadluženost města</vt:lpstr>
      <vt:lpstr>Zadluženost města</vt:lpstr>
      <vt:lpstr>Zadluženost města</vt:lpstr>
      <vt:lpstr>Zadluženost města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Zadluženost města</dc:title>
  <dc:creator>pobucky</dc:creator>
  <cp:lastModifiedBy>pobucky</cp:lastModifiedBy>
  <cp:revision>16</cp:revision>
  <cp:lastPrinted>2013-03-26T12:04:30Z</cp:lastPrinted>
  <dcterms:created xsi:type="dcterms:W3CDTF">2013-03-26T05:58:13Z</dcterms:created>
  <dcterms:modified xsi:type="dcterms:W3CDTF">2013-04-02T05:07:15Z</dcterms:modified>
</cp:coreProperties>
</file>