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300" r:id="rId23"/>
    <p:sldId id="278" r:id="rId24"/>
    <p:sldId id="279" r:id="rId25"/>
    <p:sldId id="284" r:id="rId26"/>
    <p:sldId id="286" r:id="rId27"/>
    <p:sldId id="285" r:id="rId28"/>
    <p:sldId id="287" r:id="rId29"/>
    <p:sldId id="288" r:id="rId30"/>
    <p:sldId id="289" r:id="rId31"/>
    <p:sldId id="290" r:id="rId32"/>
    <p:sldId id="291" r:id="rId33"/>
    <p:sldId id="283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27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30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85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70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71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89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725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78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084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09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37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0ACB5-6872-4548-B7EF-0577C0B57E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8191-040B-44FC-9F6C-24132303E2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29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Náklady – VSH versus Polárka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008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Hala Polárka</a:t>
            </a:r>
          </a:p>
          <a:p>
            <a:r>
              <a:rPr lang="cs-CZ" dirty="0" smtClean="0"/>
              <a:t>Cena dle PD (byla uvedena v analýze na internetových stránkách města):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369 960 790 Kč</a:t>
            </a:r>
          </a:p>
          <a:p>
            <a:r>
              <a:rPr lang="cs-CZ" dirty="0" smtClean="0"/>
              <a:t>Korekce ceny PD dle nové vyhlášky: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386 000 000 Kč</a:t>
            </a:r>
          </a:p>
        </p:txBody>
      </p:sp>
    </p:spTree>
    <p:extLst>
      <p:ext uri="{BB962C8B-B14F-4D97-AF65-F5344CB8AC3E}">
        <p14:creationId xmlns:p14="http://schemas.microsoft.com/office/powerpoint/2010/main" val="380497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Hala Polárka</a:t>
            </a:r>
          </a:p>
          <a:p>
            <a:r>
              <a:rPr lang="cs-CZ" dirty="0" smtClean="0"/>
              <a:t>Cena dle PD (byla uvedena v analýze na internetových stránkách města):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369 960 790 Kč</a:t>
            </a:r>
          </a:p>
          <a:p>
            <a:r>
              <a:rPr lang="cs-CZ" dirty="0" smtClean="0"/>
              <a:t>Korekce ceny PD dle nové vyhlášky:</a:t>
            </a:r>
          </a:p>
          <a:p>
            <a:pPr marL="0" indent="0" algn="ctr">
              <a:buNone/>
            </a:pPr>
            <a:r>
              <a:rPr lang="cs-CZ" dirty="0" smtClean="0"/>
              <a:t>386 000 000 Kč</a:t>
            </a:r>
          </a:p>
          <a:p>
            <a:r>
              <a:rPr lang="cs-CZ" dirty="0" smtClean="0"/>
              <a:t>Výsledná cena Polárky z Elektronické aukce:</a:t>
            </a:r>
          </a:p>
        </p:txBody>
      </p:sp>
    </p:spTree>
    <p:extLst>
      <p:ext uri="{BB962C8B-B14F-4D97-AF65-F5344CB8AC3E}">
        <p14:creationId xmlns:p14="http://schemas.microsoft.com/office/powerpoint/2010/main" val="290124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20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Hala Polárka</a:t>
            </a:r>
          </a:p>
          <a:p>
            <a:r>
              <a:rPr lang="cs-CZ" dirty="0" smtClean="0"/>
              <a:t>Cena dle PD (byla uvedena v analýze na internetových stránkách města):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369 960 790 Kč</a:t>
            </a:r>
          </a:p>
          <a:p>
            <a:r>
              <a:rPr lang="cs-CZ" dirty="0" smtClean="0"/>
              <a:t>Korekce ceny PD dle nové vyhlášky:</a:t>
            </a:r>
          </a:p>
          <a:p>
            <a:pPr marL="0" indent="0" algn="ctr">
              <a:buNone/>
            </a:pPr>
            <a:r>
              <a:rPr lang="cs-CZ" dirty="0" smtClean="0"/>
              <a:t>386 000 000 Kč</a:t>
            </a:r>
          </a:p>
          <a:p>
            <a:r>
              <a:rPr lang="cs-CZ" dirty="0" smtClean="0"/>
              <a:t>Výsledná cena Polárky z Elektronické aukce: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284 000 000 Kč</a:t>
            </a:r>
          </a:p>
        </p:txBody>
      </p:sp>
    </p:spTree>
    <p:extLst>
      <p:ext uri="{BB962C8B-B14F-4D97-AF65-F5344CB8AC3E}">
        <p14:creationId xmlns:p14="http://schemas.microsoft.com/office/powerpoint/2010/main" val="365992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06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Cena dle PD (byla uvedena v analýze na internetových stránkách města):</a:t>
            </a:r>
          </a:p>
        </p:txBody>
      </p:sp>
    </p:spTree>
    <p:extLst>
      <p:ext uri="{BB962C8B-B14F-4D97-AF65-F5344CB8AC3E}">
        <p14:creationId xmlns:p14="http://schemas.microsoft.com/office/powerpoint/2010/main" val="155625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Cena dle PD (byla uvedena v analýze na internetových stránkách města):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401 496 983 Kč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9580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Cena dle PD (byla uvedena v analýze na internetových stránkách města):</a:t>
            </a:r>
          </a:p>
          <a:p>
            <a:pPr marL="0" indent="0" algn="ctr">
              <a:buNone/>
            </a:pPr>
            <a:r>
              <a:rPr lang="cs-CZ" dirty="0" smtClean="0"/>
              <a:t>401 496 983 Kč</a:t>
            </a:r>
            <a:endParaRPr lang="cs-CZ" dirty="0"/>
          </a:p>
          <a:p>
            <a:r>
              <a:rPr lang="cs-CZ" dirty="0" smtClean="0"/>
              <a:t>Cena dle </a:t>
            </a:r>
            <a:r>
              <a:rPr lang="cs-CZ" dirty="0" smtClean="0"/>
              <a:t>zpracovatele původní PD: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4290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Cena dle PD (byla uvedena v analýze na internetových stránkách města):</a:t>
            </a:r>
          </a:p>
          <a:p>
            <a:pPr marL="0" indent="0" algn="ctr">
              <a:buNone/>
            </a:pPr>
            <a:r>
              <a:rPr lang="cs-CZ" dirty="0" smtClean="0"/>
              <a:t>401 496 983 Kč</a:t>
            </a:r>
            <a:endParaRPr lang="cs-CZ" dirty="0"/>
          </a:p>
          <a:p>
            <a:r>
              <a:rPr lang="cs-CZ" dirty="0" smtClean="0"/>
              <a:t>Cena dle </a:t>
            </a:r>
            <a:r>
              <a:rPr lang="cs-CZ" dirty="0"/>
              <a:t>zpracovatele původní </a:t>
            </a:r>
            <a:r>
              <a:rPr lang="cs-CZ" dirty="0" smtClean="0"/>
              <a:t>PD: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456 000 000 Kč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1435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Cena dle PD (byla uvedena v analýze na internetových stránkách města):</a:t>
            </a:r>
          </a:p>
          <a:p>
            <a:pPr marL="0" indent="0" algn="ctr">
              <a:buNone/>
            </a:pPr>
            <a:r>
              <a:rPr lang="cs-CZ" dirty="0" smtClean="0"/>
              <a:t>401 496 983 Kč</a:t>
            </a:r>
            <a:endParaRPr lang="cs-CZ" dirty="0"/>
          </a:p>
          <a:p>
            <a:r>
              <a:rPr lang="cs-CZ" dirty="0" smtClean="0"/>
              <a:t>Cena dle </a:t>
            </a:r>
            <a:r>
              <a:rPr lang="cs-CZ" dirty="0"/>
              <a:t>zpracovatele původní </a:t>
            </a:r>
            <a:r>
              <a:rPr lang="cs-CZ" dirty="0" smtClean="0"/>
              <a:t>PD: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456 000 000 Kč</a:t>
            </a:r>
          </a:p>
          <a:p>
            <a:r>
              <a:rPr lang="cs-CZ" dirty="0" smtClean="0"/>
              <a:t>Korekce ceny PD dle nové vyhlášky:</a:t>
            </a:r>
          </a:p>
        </p:txBody>
      </p:sp>
    </p:spTree>
    <p:extLst>
      <p:ext uri="{BB962C8B-B14F-4D97-AF65-F5344CB8AC3E}">
        <p14:creationId xmlns:p14="http://schemas.microsoft.com/office/powerpoint/2010/main" val="292191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Cena dle PD (byla uvedena v analýze na internetových stránkách města):</a:t>
            </a:r>
          </a:p>
          <a:p>
            <a:pPr marL="0" indent="0" algn="ctr">
              <a:buNone/>
            </a:pPr>
            <a:r>
              <a:rPr lang="cs-CZ" dirty="0" smtClean="0"/>
              <a:t>401 496 983 Kč</a:t>
            </a:r>
            <a:endParaRPr lang="cs-CZ" dirty="0"/>
          </a:p>
          <a:p>
            <a:r>
              <a:rPr lang="cs-CZ" dirty="0" smtClean="0"/>
              <a:t>Cena dle </a:t>
            </a:r>
            <a:r>
              <a:rPr lang="cs-CZ" dirty="0"/>
              <a:t>zpracovatele původní </a:t>
            </a:r>
            <a:r>
              <a:rPr lang="cs-CZ" dirty="0" smtClean="0"/>
              <a:t>PD: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456 000 000 Kč</a:t>
            </a:r>
          </a:p>
          <a:p>
            <a:r>
              <a:rPr lang="cs-CZ" dirty="0" smtClean="0"/>
              <a:t>Korekce ceny PD dle nové vyhlášky: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475 769 337 Kč</a:t>
            </a:r>
          </a:p>
        </p:txBody>
      </p:sp>
    </p:spTree>
    <p:extLst>
      <p:ext uri="{BB962C8B-B14F-4D97-AF65-F5344CB8AC3E}">
        <p14:creationId xmlns:p14="http://schemas.microsoft.com/office/powerpoint/2010/main" val="388720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11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Očekávaná cena ze soutěže:</a:t>
            </a: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42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Očekávaná cena ze soutěže: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350 047 905 Kč</a:t>
            </a:r>
          </a:p>
        </p:txBody>
      </p:sp>
    </p:spTree>
    <p:extLst>
      <p:ext uri="{BB962C8B-B14F-4D97-AF65-F5344CB8AC3E}">
        <p14:creationId xmlns:p14="http://schemas.microsoft.com/office/powerpoint/2010/main" val="6324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Rekonstrukce VSH</a:t>
            </a:r>
          </a:p>
          <a:p>
            <a:r>
              <a:rPr lang="cs-CZ" dirty="0" smtClean="0"/>
              <a:t>Očekávaná cena ze soutěže: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350 047 905 </a:t>
            </a:r>
            <a:r>
              <a:rPr lang="cs-CZ" dirty="0" smtClean="0">
                <a:solidFill>
                  <a:srgbClr val="FF0000"/>
                </a:solidFill>
              </a:rPr>
              <a:t>Kč</a:t>
            </a:r>
          </a:p>
          <a:p>
            <a:pPr marL="0" indent="0" algn="ctr">
              <a:buNone/>
            </a:pPr>
            <a:endParaRPr lang="cs-CZ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Veškeré uvedené náklady rekonstrukce VSH byly odvozeny poměrem odpovídajícím skutečně zjištěným cenám nové haly Polárka.</a:t>
            </a: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39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78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1811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3212976"/>
            <a:ext cx="7056784" cy="2664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51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305301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3645024"/>
            <a:ext cx="7056784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47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935173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3645024"/>
            <a:ext cx="7056784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24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732473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3645024"/>
            <a:ext cx="7056784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4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550020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3924000"/>
            <a:ext cx="7056784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34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909165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3924000"/>
            <a:ext cx="7056784" cy="18722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88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Kolik stojí výstavba Polárky?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96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911001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4365104"/>
            <a:ext cx="7056784" cy="1431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056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894653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4365104"/>
            <a:ext cx="7056784" cy="1431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28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674320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043608" y="4365104"/>
            <a:ext cx="7056784" cy="1431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14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465757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114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48156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7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219105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33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181278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9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Shrnutí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89848"/>
              </p:ext>
            </p:extLst>
          </p:nvPr>
        </p:nvGraphicFramePr>
        <p:xfrm>
          <a:off x="1475656" y="2852936"/>
          <a:ext cx="60960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Hala Polárka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Rekonstrukce VSH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PD (internet)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369 960 790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401 496 983 Kč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Ateliér</a:t>
                      </a:r>
                      <a:r>
                        <a:rPr lang="cs-CZ" baseline="0" dirty="0" smtClean="0"/>
                        <a:t> Simona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456 000 000 Kč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Dle nové vyhlášky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386 000 000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475 769 337 Kč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Výsledná cena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284 000 000 Kč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350 047 905 Kč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53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00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Rekonstrukce VSH se může </a:t>
            </a:r>
            <a:r>
              <a:rPr lang="cs-CZ" dirty="0" smtClean="0">
                <a:solidFill>
                  <a:srgbClr val="FF0000"/>
                </a:solidFill>
              </a:rPr>
              <a:t>navíc výrazně </a:t>
            </a:r>
            <a:r>
              <a:rPr lang="cs-CZ" dirty="0" smtClean="0">
                <a:solidFill>
                  <a:srgbClr val="FF0000"/>
                </a:solidFill>
              </a:rPr>
              <a:t>prodražit, protože </a:t>
            </a:r>
            <a:r>
              <a:rPr lang="cs-CZ" dirty="0" smtClean="0">
                <a:solidFill>
                  <a:srgbClr val="FF0000"/>
                </a:solidFill>
              </a:rPr>
              <a:t>nelze spolehlivě zjistit stav vnitřních ocelových konstrukcí haly. Řádově se bude jednat o desítky milionů korun.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Kolik stojí výstavba Polárky?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Kolik by stála rekonstrukce VSH?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680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dirty="0"/>
              <a:t>Rekonstrukce VSH se může navíc výrazně prodražit, protože nelze spolehlivě zjistit stav vnitřních ocelových konstrukcí haly. Řádově se bude jednat o desítky milionů korun.</a:t>
            </a:r>
          </a:p>
          <a:p>
            <a:pPr marL="0" indent="0" algn="ctr">
              <a:buNone/>
            </a:pPr>
            <a:endParaRPr lang="cs-CZ" sz="12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Projektovaná cena předpokládá, že vnitřní konstrukce jsou zcela v pořádku.</a:t>
            </a:r>
          </a:p>
        </p:txBody>
      </p:sp>
    </p:spTree>
    <p:extLst>
      <p:ext uri="{BB962C8B-B14F-4D97-AF65-F5344CB8AC3E}">
        <p14:creationId xmlns:p14="http://schemas.microsoft.com/office/powerpoint/2010/main" val="31874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 smtClean="0"/>
              <a:t>Polárka je levnější o cca </a:t>
            </a:r>
            <a:r>
              <a:rPr lang="cs-CZ" b="1" dirty="0" smtClean="0">
                <a:solidFill>
                  <a:schemeClr val="accent2"/>
                </a:solidFill>
              </a:rPr>
              <a:t>66 000 000 Kč</a:t>
            </a:r>
            <a:r>
              <a:rPr lang="cs-CZ" dirty="0" smtClean="0"/>
              <a:t>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dirty="0" smtClean="0"/>
              <a:t>Rekonstruovaná VSH by stále nebyla víceúčelová, neboť v této ceně rekonstrukce není zahrnuto ani badmintonové hřiště, ani střelnice a ani systém pro úpravu hlediště a jeviště pro koncertní účely.</a:t>
            </a: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47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Kolik stojí výstavba Polárky?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Kolik by stála rekonstrukce VSH?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Co je levnější a o kolik?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6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Hala Polárka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15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Hala Polárka</a:t>
            </a:r>
          </a:p>
          <a:p>
            <a:r>
              <a:rPr lang="cs-CZ" dirty="0" smtClean="0"/>
              <a:t>Cena dle PD (byla uvedena v analýze na internetových stránkách města):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273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Hala Polárka</a:t>
            </a:r>
          </a:p>
          <a:p>
            <a:r>
              <a:rPr lang="cs-CZ" dirty="0" smtClean="0"/>
              <a:t>Cena dle PD (byla uvedena v analýze na internetových stránkách města):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369 960 790 Kč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4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nákladů VSH versus Polárka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Hala Polárka</a:t>
            </a:r>
          </a:p>
          <a:p>
            <a:r>
              <a:rPr lang="cs-CZ" dirty="0" smtClean="0"/>
              <a:t>Cena dle PD (byla uvedena v analýze na internetových stránkách města):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369 960 790 Kč</a:t>
            </a:r>
          </a:p>
          <a:p>
            <a:r>
              <a:rPr lang="cs-CZ" dirty="0" smtClean="0"/>
              <a:t>Korekce ceny PD dle nové vyhlášky: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33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1473</Words>
  <Application>Microsoft Office PowerPoint</Application>
  <PresentationFormat>Předvádění na obrazovce (4:3)</PresentationFormat>
  <Paragraphs>408</Paragraphs>
  <Slides>41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2" baseType="lpstr">
      <vt:lpstr>Motiv systému Office</vt:lpstr>
      <vt:lpstr>Náklady –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  <vt:lpstr>Porovnání nákladů VSH versus Polárka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Náklady – VSH versus Polárka</dc:title>
  <dc:creator>pobucky</dc:creator>
  <cp:lastModifiedBy>pobucky</cp:lastModifiedBy>
  <cp:revision>12</cp:revision>
  <dcterms:created xsi:type="dcterms:W3CDTF">2013-03-25T12:36:19Z</dcterms:created>
  <dcterms:modified xsi:type="dcterms:W3CDTF">2013-03-27T14:38:07Z</dcterms:modified>
</cp:coreProperties>
</file>